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5"/>
  </p:notesMasterIdLst>
  <p:sldIdLst>
    <p:sldId id="256" r:id="rId2"/>
    <p:sldId id="301" r:id="rId3"/>
    <p:sldId id="304" r:id="rId4"/>
    <p:sldId id="302" r:id="rId5"/>
    <p:sldId id="258" r:id="rId6"/>
    <p:sldId id="259" r:id="rId7"/>
    <p:sldId id="260" r:id="rId8"/>
    <p:sldId id="305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3" r:id="rId21"/>
    <p:sldId id="274" r:id="rId22"/>
    <p:sldId id="275" r:id="rId23"/>
    <p:sldId id="278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306" r:id="rId36"/>
    <p:sldId id="307" r:id="rId37"/>
    <p:sldId id="308" r:id="rId38"/>
    <p:sldId id="309" r:id="rId39"/>
    <p:sldId id="289" r:id="rId40"/>
    <p:sldId id="311" r:id="rId41"/>
    <p:sldId id="318" r:id="rId42"/>
    <p:sldId id="317" r:id="rId43"/>
    <p:sldId id="316" r:id="rId44"/>
    <p:sldId id="315" r:id="rId45"/>
    <p:sldId id="314" r:id="rId46"/>
    <p:sldId id="313" r:id="rId47"/>
    <p:sldId id="312" r:id="rId48"/>
    <p:sldId id="310" r:id="rId49"/>
    <p:sldId id="296" r:id="rId50"/>
    <p:sldId id="297" r:id="rId51"/>
    <p:sldId id="298" r:id="rId52"/>
    <p:sldId id="300" r:id="rId53"/>
    <p:sldId id="299" r:id="rId54"/>
  </p:sldIdLst>
  <p:sldSz cx="9144000" cy="5143500" type="screen16x9"/>
  <p:notesSz cx="6858000" cy="9144000"/>
  <p:embeddedFontLst>
    <p:embeddedFont>
      <p:font typeface="Comic Sans MS" panose="030F0902030302020204" pitchFamily="66" charset="0"/>
      <p:regular r:id="rId56"/>
    </p:embeddedFont>
    <p:embeddedFont>
      <p:font typeface="Lucida Blackletter" pitchFamily="2" charset="77"/>
      <p:regular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B1E8"/>
    <a:srgbClr val="FF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82"/>
    <p:restoredTop sz="94669"/>
  </p:normalViewPr>
  <p:slideViewPr>
    <p:cSldViewPr snapToGrid="0">
      <p:cViewPr varScale="1">
        <p:scale>
          <a:sx n="122" d="100"/>
          <a:sy n="122" d="100"/>
        </p:scale>
        <p:origin x="200" y="6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5894d93429_1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5894d93429_1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5894d93429_1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5894d93429_1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5894d93429_1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5894d93429_1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894d93429_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894d93429_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894d93429_1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894d93429_1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894d93429_1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25894d93429_1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5894d93429_1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5894d93429_1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5894d93429_1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5894d93429_1_1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894d93429_1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5894d93429_1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5894d93429_1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5894d93429_1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5894d9342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5894d9342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894d93429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5894d93429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5894d93429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5894d93429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894d9342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894d9342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894d93429_1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5894d93429_1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5894d9342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5894d9342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5894d93429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5894d93429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5894d9342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5894d9342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5894d9342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5894d93429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5894d93429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5894d93429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5894d93429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5894d93429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5894d934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5894d934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5894d9342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5894d9342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6993DB75-EFF0-A1D4-4DCE-06DCE97E2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>
            <a:extLst>
              <a:ext uri="{FF2B5EF4-FFF2-40B4-BE49-F238E27FC236}">
                <a16:creationId xmlns:a16="http://schemas.microsoft.com/office/drawing/2014/main" id="{9D3D9542-37A7-69D1-477E-1B5BC43688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>
            <a:extLst>
              <a:ext uri="{FF2B5EF4-FFF2-40B4-BE49-F238E27FC236}">
                <a16:creationId xmlns:a16="http://schemas.microsoft.com/office/drawing/2014/main" id="{28D6F1EB-2339-41D7-C2D3-057E2D2BA6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3370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FF201D7C-8AEC-3710-494A-7CEB0C586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>
            <a:extLst>
              <a:ext uri="{FF2B5EF4-FFF2-40B4-BE49-F238E27FC236}">
                <a16:creationId xmlns:a16="http://schemas.microsoft.com/office/drawing/2014/main" id="{D9941E74-AEF2-6AA7-F35F-6176DDF2D4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>
            <a:extLst>
              <a:ext uri="{FF2B5EF4-FFF2-40B4-BE49-F238E27FC236}">
                <a16:creationId xmlns:a16="http://schemas.microsoft.com/office/drawing/2014/main" id="{6D949F7E-391B-4A7D-4A9C-CFCD3B1F8B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44182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B35DC9B5-9D89-8387-8BF0-7B28E9FBFA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>
            <a:extLst>
              <a:ext uri="{FF2B5EF4-FFF2-40B4-BE49-F238E27FC236}">
                <a16:creationId xmlns:a16="http://schemas.microsoft.com/office/drawing/2014/main" id="{B3A9617B-2C06-C202-180B-C41B8720A5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>
            <a:extLst>
              <a:ext uri="{FF2B5EF4-FFF2-40B4-BE49-F238E27FC236}">
                <a16:creationId xmlns:a16="http://schemas.microsoft.com/office/drawing/2014/main" id="{0D57224E-EC85-6EEB-384E-37C4B74C50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585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>
          <a:extLst>
            <a:ext uri="{FF2B5EF4-FFF2-40B4-BE49-F238E27FC236}">
              <a16:creationId xmlns:a16="http://schemas.microsoft.com/office/drawing/2014/main" id="{7A4699E0-36F7-D457-9595-C404283D10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5894d93429_0_45:notes">
            <a:extLst>
              <a:ext uri="{FF2B5EF4-FFF2-40B4-BE49-F238E27FC236}">
                <a16:creationId xmlns:a16="http://schemas.microsoft.com/office/drawing/2014/main" id="{644554F5-655F-78BD-54A5-23B18635717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5894d93429_0_45:notes">
            <a:extLst>
              <a:ext uri="{FF2B5EF4-FFF2-40B4-BE49-F238E27FC236}">
                <a16:creationId xmlns:a16="http://schemas.microsoft.com/office/drawing/2014/main" id="{E2AEBC73-03AD-317E-22C5-A9F96C3456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3403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795061BF-0D56-0861-4055-89588B60D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0A252DEA-FE18-9C05-2CC5-41FE5611FD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94AC0CD8-C2D1-7434-F082-8435734BD5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0257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AB9E8CBF-56EA-9F83-CEDB-7EFFA025AD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95094055-1AB7-162C-F21E-1287DA1AC3B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F52CBC00-E8EE-567B-AA14-5442E55FB1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421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F7C028E6-C4CB-DD67-64DB-D099584B79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8B67F099-4F00-FE28-1B81-77700D9B70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6F8C08F5-4414-3376-1D86-E68202170D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02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894d9342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894d9342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70C178A3-524F-466B-779E-1ECDA840F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D4F69895-4327-A2D9-40E5-C3D4FA200D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1C343E17-EA86-3362-0D24-9932D80910A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801117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65405294-008B-FC11-6CF0-F6870E2B5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4D743639-E02A-C5BE-41D6-1C16516D29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E330B5CD-BE5D-BB56-780E-AD99E2A1A2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6953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C08104A-143F-F242-4F1D-5A6CB6319D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35B3F36E-475A-0C06-0CAF-31DB795603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F9091EAE-6841-1511-A627-3E2AC8E2E1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937991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C31DCD9F-3F59-86BE-BB5F-0CDEDC3D5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FA57803C-973C-7F5D-E5EB-36AA08BBA5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6DD746A9-5D4D-C878-DC43-E0EF895B13C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063037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01E62632-8E47-0C9C-DA53-8CF0BDA30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5894d93429_0_60:notes">
            <a:extLst>
              <a:ext uri="{FF2B5EF4-FFF2-40B4-BE49-F238E27FC236}">
                <a16:creationId xmlns:a16="http://schemas.microsoft.com/office/drawing/2014/main" id="{0804C382-A56E-2075-EC2F-D05620EE2F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5894d93429_0_60:notes">
            <a:extLst>
              <a:ext uri="{FF2B5EF4-FFF2-40B4-BE49-F238E27FC236}">
                <a16:creationId xmlns:a16="http://schemas.microsoft.com/office/drawing/2014/main" id="{69504CE9-FE09-9891-0FBD-2DFF5A5466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5434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>
          <a:extLst>
            <a:ext uri="{FF2B5EF4-FFF2-40B4-BE49-F238E27FC236}">
              <a16:creationId xmlns:a16="http://schemas.microsoft.com/office/drawing/2014/main" id="{B74F3131-D292-2117-99D3-D7599055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5894d93429_1_10:notes">
            <a:extLst>
              <a:ext uri="{FF2B5EF4-FFF2-40B4-BE49-F238E27FC236}">
                <a16:creationId xmlns:a16="http://schemas.microsoft.com/office/drawing/2014/main" id="{47FE5350-7FE0-0039-8C97-CCA26A5898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25894d93429_1_10:notes">
            <a:extLst>
              <a:ext uri="{FF2B5EF4-FFF2-40B4-BE49-F238E27FC236}">
                <a16:creationId xmlns:a16="http://schemas.microsoft.com/office/drawing/2014/main" id="{82439338-317D-509B-435D-99E203CEA01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8402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5894d93429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25894d93429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5894d93429_1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5894d93429_1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894d93429_1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894d93429_1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>
          <a:extLst>
            <a:ext uri="{FF2B5EF4-FFF2-40B4-BE49-F238E27FC236}">
              <a16:creationId xmlns:a16="http://schemas.microsoft.com/office/drawing/2014/main" id="{579B2F05-3154-A92A-9730-46C9F3C16C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5894d93429_1_239:notes">
            <a:extLst>
              <a:ext uri="{FF2B5EF4-FFF2-40B4-BE49-F238E27FC236}">
                <a16:creationId xmlns:a16="http://schemas.microsoft.com/office/drawing/2014/main" id="{3A069BA6-2FB3-7C47-3FB8-7480E85600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5894d93429_1_239:notes">
            <a:extLst>
              <a:ext uri="{FF2B5EF4-FFF2-40B4-BE49-F238E27FC236}">
                <a16:creationId xmlns:a16="http://schemas.microsoft.com/office/drawing/2014/main" id="{8D1F4CE0-309D-98C3-161B-8096CF580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567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>
          <a:extLst>
            <a:ext uri="{FF2B5EF4-FFF2-40B4-BE49-F238E27FC236}">
              <a16:creationId xmlns:a16="http://schemas.microsoft.com/office/drawing/2014/main" id="{107B44B0-2400-B369-8AF9-B6AA16608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5894d93429_0_25:notes">
            <a:extLst>
              <a:ext uri="{FF2B5EF4-FFF2-40B4-BE49-F238E27FC236}">
                <a16:creationId xmlns:a16="http://schemas.microsoft.com/office/drawing/2014/main" id="{92FF7C0A-A409-4EFF-795A-D5F9F53543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5894d93429_0_25:notes">
            <a:extLst>
              <a:ext uri="{FF2B5EF4-FFF2-40B4-BE49-F238E27FC236}">
                <a16:creationId xmlns:a16="http://schemas.microsoft.com/office/drawing/2014/main" id="{D2D11488-8C89-49D8-DA4C-9CCFBF4548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08727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25894d93429_1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25894d93429_1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5894d93429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5894d93429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5894d93429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5894d93429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5894d93429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5894d93429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5894d93429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5894d93429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YlOrRd&amp;n=3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hyperlink" Target="https://cran.r-project.org/web/packages/viridis/vignettes/intro-to-viridis.html" TargetMode="Externa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#type=sequential&amp;scheme=YlOrRd&amp;n=3" TargetMode="External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hyperlink" Target="https://cran.r-project.org/web/packages/viridis/vignettes/intro-to-viridis.html" TargetMode="Externa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jpg"/><Relationship Id="rId5" Type="http://schemas.openxmlformats.org/officeDocument/2006/relationships/hyperlink" Target="https://colorbrewer2.org/#type=sequential&amp;scheme=YlOrRd&amp;n=3" TargetMode="External"/><Relationship Id="rId4" Type="http://schemas.openxmlformats.org/officeDocument/2006/relationships/hyperlink" Target="https://colororacle.org/index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arthik/wesanderson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jpeg"/><Relationship Id="rId5" Type="http://schemas.openxmlformats.org/officeDocument/2006/relationships/hyperlink" Target="https://github.com/timcdlucas/palettetown" TargetMode="Externa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ccarthy-m-g.github.io/palettes/articles/creating-packages.html" TargetMode="External"/><Relationship Id="rId4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plotlib-journey.com/bonus/design-principles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Visualising data</a:t>
            </a:r>
            <a:br>
              <a:rPr lang="en-GB" dirty="0">
                <a:solidFill>
                  <a:srgbClr val="FFFF00"/>
                </a:solidFill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en-GB" dirty="0">
                <a:solidFill>
                  <a:srgbClr val="FF0001"/>
                </a:solidFill>
                <a:latin typeface="Lucida Blackletter" pitchFamily="2" charset="77"/>
                <a:ea typeface="Comic Sans MS"/>
                <a:cs typeface="Comic Sans MS"/>
                <a:sym typeface="Comic Sans MS"/>
              </a:rPr>
              <a:t>&amp; other horror stories</a:t>
            </a:r>
            <a:endParaRPr dirty="0">
              <a:solidFill>
                <a:srgbClr val="FF0001"/>
              </a:solidFill>
              <a:latin typeface="Lucida Blackletter" pitchFamily="2" charset="77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with Lucy</a:t>
            </a:r>
            <a:endParaRPr dirty="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34227"/>
          <a:stretch/>
        </p:blipFill>
        <p:spPr>
          <a:xfrm>
            <a:off x="1997925" y="1017725"/>
            <a:ext cx="6834376" cy="25131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9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 rotWithShape="1">
          <a:blip r:embed="rId3">
            <a:alphaModFix/>
          </a:blip>
          <a:srcRect r="68988" b="46638"/>
          <a:stretch/>
        </p:blipFill>
        <p:spPr>
          <a:xfrm>
            <a:off x="2721175" y="445025"/>
            <a:ext cx="1910276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 rotWithShape="1">
          <a:blip r:embed="rId3">
            <a:alphaModFix/>
          </a:blip>
          <a:srcRect b="46638"/>
          <a:stretch/>
        </p:blipFill>
        <p:spPr>
          <a:xfrm>
            <a:off x="2721175" y="445025"/>
            <a:ext cx="6159902" cy="232924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172" y="445025"/>
            <a:ext cx="6159901" cy="436491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2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3275" y="446575"/>
            <a:ext cx="2876849" cy="2040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25" y="446575"/>
            <a:ext cx="2876849" cy="2020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6425" y="2571750"/>
            <a:ext cx="2876850" cy="2039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3510" y="446576"/>
            <a:ext cx="2839540" cy="2020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73275" y="2571750"/>
            <a:ext cx="2876850" cy="2043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83500" y="2584661"/>
            <a:ext cx="2839551" cy="20138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A64579-6585-9522-2C42-A7B8FA229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Preface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D38B78-2341-A1EE-2F92-91CE69F6D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14300" indent="0">
              <a:buNone/>
            </a:pPr>
            <a:r>
              <a:rPr lang="en-AU" dirty="0"/>
              <a:t>Visualisation is my favourite part of my job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049350-D35A-5106-437C-3DBE3CC41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479" y="2135324"/>
            <a:ext cx="3253383" cy="24335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E8BABC-4CCD-678D-BD6D-6EC797109D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620" y="1546168"/>
            <a:ext cx="4297680" cy="3223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2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1" name="Google Shape;18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87" name="Google Shape;1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9192" y="1368050"/>
            <a:ext cx="4385535" cy="3102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1"/>
          <p:cNvSpPr/>
          <p:nvPr/>
        </p:nvSpPr>
        <p:spPr>
          <a:xfrm>
            <a:off x="3469750" y="763957"/>
            <a:ext cx="1872450" cy="504725"/>
          </a:xfrm>
          <a:custGeom>
            <a:avLst/>
            <a:gdLst/>
            <a:ahLst/>
            <a:cxnLst/>
            <a:rect l="l" t="t" r="r" b="b"/>
            <a:pathLst>
              <a:path w="74898" h="20189" extrusionOk="0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may be more</a:t>
            </a:r>
            <a:endParaRPr/>
          </a:p>
        </p:txBody>
      </p:sp>
      <p:pic>
        <p:nvPicPr>
          <p:cNvPr id="195" name="Google Shape;19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0" y="1368050"/>
            <a:ext cx="4322700" cy="3102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8525" y="1368050"/>
            <a:ext cx="4429915" cy="310289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2"/>
          <p:cNvSpPr/>
          <p:nvPr/>
        </p:nvSpPr>
        <p:spPr>
          <a:xfrm rot="10800000" flipH="1">
            <a:off x="3523250" y="4470957"/>
            <a:ext cx="1872450" cy="504725"/>
          </a:xfrm>
          <a:custGeom>
            <a:avLst/>
            <a:gdLst/>
            <a:ahLst/>
            <a:cxnLst/>
            <a:rect l="l" t="t" r="r" b="b"/>
            <a:pathLst>
              <a:path w="74898" h="20189" extrusionOk="0">
                <a:moveTo>
                  <a:pt x="0" y="20189"/>
                </a:moveTo>
                <a:cubicBezTo>
                  <a:pt x="1885" y="18100"/>
                  <a:pt x="5656" y="11018"/>
                  <a:pt x="11312" y="7655"/>
                </a:cubicBezTo>
                <a:cubicBezTo>
                  <a:pt x="16968" y="4292"/>
                  <a:pt x="25374" y="64"/>
                  <a:pt x="33934" y="13"/>
                </a:cubicBezTo>
                <a:cubicBezTo>
                  <a:pt x="42494" y="-38"/>
                  <a:pt x="55843" y="4038"/>
                  <a:pt x="62670" y="7350"/>
                </a:cubicBezTo>
                <a:cubicBezTo>
                  <a:pt x="69497" y="10662"/>
                  <a:pt x="72860" y="17794"/>
                  <a:pt x="74898" y="19883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5"/>
          <p:cNvPicPr preferRelativeResize="0"/>
          <p:nvPr/>
        </p:nvPicPr>
        <p:blipFill rotWithShape="1">
          <a:blip r:embed="rId3">
            <a:alphaModFix/>
          </a:blip>
          <a:srcRect b="11909"/>
          <a:stretch/>
        </p:blipFill>
        <p:spPr>
          <a:xfrm>
            <a:off x="2719850" y="163900"/>
            <a:ext cx="6201902" cy="4169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5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  <p:pic>
        <p:nvPicPr>
          <p:cNvPr id="216" name="Google Shape;216;p35"/>
          <p:cNvPicPr preferRelativeResize="0"/>
          <p:nvPr/>
        </p:nvPicPr>
        <p:blipFill rotWithShape="1">
          <a:blip r:embed="rId3">
            <a:alphaModFix/>
          </a:blip>
          <a:srcRect t="89391"/>
          <a:stretch/>
        </p:blipFill>
        <p:spPr>
          <a:xfrm>
            <a:off x="496167" y="4354999"/>
            <a:ext cx="8577981" cy="694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202;p33">
            <a:extLst>
              <a:ext uri="{FF2B5EF4-FFF2-40B4-BE49-F238E27FC236}">
                <a16:creationId xmlns:a16="http://schemas.microsoft.com/office/drawing/2014/main" id="{9D22F3ED-B89B-F804-6016-8FD6E6AF4B1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229018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Summary statistics can be misleading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4"/>
          <p:cNvSpPr txBox="1"/>
          <p:nvPr/>
        </p:nvSpPr>
        <p:spPr>
          <a:xfrm>
            <a:off x="1178700" y="2063200"/>
            <a:ext cx="6786600" cy="11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Summarising your data (e.g. “detonator plots”) can remove information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2" name="Google Shape;22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1200" y="273400"/>
            <a:ext cx="3141600" cy="45967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6"/>
          <p:cNvSpPr txBox="1"/>
          <p:nvPr/>
        </p:nvSpPr>
        <p:spPr>
          <a:xfrm>
            <a:off x="114650" y="4799600"/>
            <a:ext cx="2262300" cy="12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 dirty="0"/>
              <a:t>(</a:t>
            </a:r>
            <a:r>
              <a:rPr lang="en" sz="700" dirty="0" err="1"/>
              <a:t>i</a:t>
            </a:r>
            <a:r>
              <a:rPr lang="en" sz="700" dirty="0"/>
              <a:t> found this on reddit)</a:t>
            </a:r>
            <a:endParaRPr sz="7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Keep it simple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l="773"/>
          <a:stretch/>
        </p:blipFill>
        <p:spPr>
          <a:xfrm>
            <a:off x="2636725" y="1055475"/>
            <a:ext cx="5914676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 txBox="1"/>
          <p:nvPr/>
        </p:nvSpPr>
        <p:spPr>
          <a:xfrm>
            <a:off x="558975" y="2312825"/>
            <a:ext cx="15426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Hehman &amp; Xie, 2021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p38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9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9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39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9"/>
          <p:cNvSpPr/>
          <p:nvPr/>
        </p:nvSpPr>
        <p:spPr>
          <a:xfrm>
            <a:off x="4463425" y="3586675"/>
            <a:ext cx="3379800" cy="132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0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40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40"/>
          <p:cNvSpPr/>
          <p:nvPr/>
        </p:nvSpPr>
        <p:spPr>
          <a:xfrm>
            <a:off x="4501525" y="735875"/>
            <a:ext cx="2889000" cy="1740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19C6D7-F0FA-9EAD-85E7-2EEF91B38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BDE231-1B60-B2EC-F26B-06F4AE364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172" y="1722035"/>
            <a:ext cx="4611656" cy="265224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7DB3F1-7D04-3643-0DEC-4B044603E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Preface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4DA34-DCF0-0C4F-333B-DAA511BEF4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700" y="1163780"/>
            <a:ext cx="8520600" cy="3080897"/>
          </a:xfrm>
        </p:spPr>
        <p:txBody>
          <a:bodyPr/>
          <a:lstStyle/>
          <a:p>
            <a:pPr marL="114300" indent="0" algn="ctr">
              <a:buNone/>
            </a:pPr>
            <a:r>
              <a:rPr lang="en-AU" dirty="0"/>
              <a:t>Here is my PhD thesis:</a:t>
            </a:r>
          </a:p>
        </p:txBody>
      </p:sp>
    </p:spTree>
    <p:extLst>
      <p:ext uri="{BB962C8B-B14F-4D97-AF65-F5344CB8AC3E}">
        <p14:creationId xmlns:p14="http://schemas.microsoft.com/office/powerpoint/2010/main" val="48115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3332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62" name="Google Shape;26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1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41"/>
          <p:cNvSpPr/>
          <p:nvPr/>
        </p:nvSpPr>
        <p:spPr>
          <a:xfrm>
            <a:off x="4501525" y="191075"/>
            <a:ext cx="2889000" cy="544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41"/>
          <p:cNvSpPr/>
          <p:nvPr/>
        </p:nvSpPr>
        <p:spPr>
          <a:xfrm>
            <a:off x="4501525" y="873675"/>
            <a:ext cx="2889000" cy="10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41"/>
          <p:cNvSpPr/>
          <p:nvPr/>
        </p:nvSpPr>
        <p:spPr>
          <a:xfrm>
            <a:off x="4501525" y="1116475"/>
            <a:ext cx="2889000" cy="479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1"/>
          <p:cNvSpPr/>
          <p:nvPr/>
        </p:nvSpPr>
        <p:spPr>
          <a:xfrm>
            <a:off x="4446325" y="1944425"/>
            <a:ext cx="2889000" cy="37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73" name="Google Shape;2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2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3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83" name="Google Shape;283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763" y="2522060"/>
            <a:ext cx="3609974" cy="187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4"/>
          <p:cNvSpPr txBox="1"/>
          <p:nvPr/>
        </p:nvSpPr>
        <p:spPr>
          <a:xfrm>
            <a:off x="649625" y="1406250"/>
            <a:ext cx="3332100" cy="2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Categorical / qualitative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Continuous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Diverging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Sequential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Single hue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Multi-hue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Color brewer: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https://colorbrewer2.org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94450" y="206375"/>
            <a:ext cx="3513449" cy="4600077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44"/>
          <p:cNvSpPr txBox="1"/>
          <p:nvPr/>
        </p:nvSpPr>
        <p:spPr>
          <a:xfrm>
            <a:off x="302800" y="1507050"/>
            <a:ext cx="3717300" cy="2850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Bonus: Viridis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https://cran.r-project.org/web/packages/viridis/vignettes/intro-to-viridis.html</a:t>
            </a:r>
            <a:endParaRPr/>
          </a:p>
        </p:txBody>
      </p:sp>
      <p:pic>
        <p:nvPicPr>
          <p:cNvPr id="294" name="Google Shape;294;p44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4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283;p43">
            <a:extLst>
              <a:ext uri="{FF2B5EF4-FFF2-40B4-BE49-F238E27FC236}">
                <a16:creationId xmlns:a16="http://schemas.microsoft.com/office/drawing/2014/main" id="{67BB9EE3-202E-BC79-6B75-2ADA48841BD4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1763" y="2522060"/>
            <a:ext cx="3609974" cy="1871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4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pic>
        <p:nvPicPr>
          <p:cNvPr id="301" name="Google Shape;301;p45"/>
          <p:cNvPicPr preferRelativeResize="0"/>
          <p:nvPr/>
        </p:nvPicPr>
        <p:blipFill rotWithShape="1">
          <a:blip r:embed="rId3">
            <a:alphaModFix/>
          </a:blip>
          <a:srcRect l="13368" t="1778" r="11781" b="8414"/>
          <a:stretch/>
        </p:blipFill>
        <p:spPr>
          <a:xfrm>
            <a:off x="3186975" y="129925"/>
            <a:ext cx="3811076" cy="4793198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5"/>
          <p:cNvSpPr txBox="1"/>
          <p:nvPr/>
        </p:nvSpPr>
        <p:spPr>
          <a:xfrm>
            <a:off x="377800" y="1604925"/>
            <a:ext cx="2399700" cy="15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2019 (using Color Oracle)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https://colororacle.org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Color brewer: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https://colorbrewer2.org</a:t>
            </a:r>
            <a:endParaRPr/>
          </a:p>
        </p:txBody>
      </p:sp>
      <p:pic>
        <p:nvPicPr>
          <p:cNvPr id="303" name="Google Shape;303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-877950" y="43104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1926102">
            <a:off x="5938850" y="618349"/>
            <a:ext cx="3875398" cy="28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5"/>
          <p:cNvPicPr preferRelativeResize="0"/>
          <p:nvPr/>
        </p:nvPicPr>
        <p:blipFill rotWithShape="1">
          <a:blip r:embed="rId6">
            <a:alphaModFix/>
          </a:blip>
          <a:srcRect l="3373" t="47836" r="3447" b="31346"/>
          <a:stretch/>
        </p:blipFill>
        <p:spPr>
          <a:xfrm rot="-6898134">
            <a:off x="6578550" y="1227174"/>
            <a:ext cx="3875398" cy="28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8DD898C7-8A87-8AAB-4B74-ABE9E3B428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7E4003E3-86BE-C93F-1F93-A98FFC1C9FCC}"/>
              </a:ext>
            </a:extLst>
          </p:cNvPr>
          <p:cNvSpPr txBox="1"/>
          <p:nvPr/>
        </p:nvSpPr>
        <p:spPr>
          <a:xfrm>
            <a:off x="377800" y="1604924"/>
            <a:ext cx="5183414" cy="23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There are lots of palettes out there, once you’ve had enough of Colour Brewer + </a:t>
            </a:r>
            <a:r>
              <a:rPr lang="en-GB" dirty="0" err="1"/>
              <a:t>Viridis</a:t>
            </a:r>
            <a:r>
              <a:rPr lang="en-GB" dirty="0"/>
              <a:t>:</a:t>
            </a:r>
          </a:p>
        </p:txBody>
      </p:sp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F98B23A8-7B54-EED2-F709-E56BC6545D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0301C0-86EB-2F17-1C01-555F0B73DAC8}"/>
              </a:ext>
            </a:extLst>
          </p:cNvPr>
          <p:cNvSpPr txBox="1"/>
          <p:nvPr/>
        </p:nvSpPr>
        <p:spPr>
          <a:xfrm>
            <a:off x="72057" y="3318562"/>
            <a:ext cx="4256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3"/>
              </a:rPr>
              <a:t>https://github.com/karthik/wesanderson</a:t>
            </a:r>
            <a:r>
              <a:rPr lang="en-AU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F5C23C6-6367-637D-4870-C3F5B5CAF1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1214" y="252100"/>
            <a:ext cx="3495966" cy="4639299"/>
          </a:xfrm>
          <a:prstGeom prst="rect">
            <a:avLst/>
          </a:prstGeom>
          <a:ln w="19050">
            <a:solidFill>
              <a:srgbClr val="FFC000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F3EBAEB-F283-1C1D-35EF-5183C80F520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6671"/>
          <a:stretch>
            <a:fillRect/>
          </a:stretch>
        </p:blipFill>
        <p:spPr>
          <a:xfrm>
            <a:off x="3399411" y="2492067"/>
            <a:ext cx="2345177" cy="2514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81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3CF94E37-3F69-2B2D-308B-79752C3A70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C884DE53-9ACE-36F7-E5B4-DC06B958FB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ADC7E33A-2825-B086-6A78-ABD8D9F0FD33}"/>
              </a:ext>
            </a:extLst>
          </p:cNvPr>
          <p:cNvSpPr txBox="1"/>
          <p:nvPr/>
        </p:nvSpPr>
        <p:spPr>
          <a:xfrm>
            <a:off x="377800" y="1604924"/>
            <a:ext cx="5125225" cy="23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There are lots of palettes out there, once you’ve had enough of Colour Brewer + </a:t>
            </a:r>
            <a:r>
              <a:rPr lang="en-GB" dirty="0" err="1"/>
              <a:t>Viridis</a:t>
            </a:r>
            <a:r>
              <a:rPr lang="en-GB" dirty="0"/>
              <a:t>:</a:t>
            </a:r>
          </a:p>
          <a:p>
            <a:pPr marL="285750" lvl="1" indent="-285750">
              <a:buFontTx/>
              <a:buChar char="-"/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If you can’t find the colour palette you’re looking for, make up your own!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BCD985-B17F-040A-6E0D-7C3A591EB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275" y="2211455"/>
            <a:ext cx="6400828" cy="226526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5F80D4C-4F3E-0EAB-D5DC-88B6AC2B5E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6312" y="248788"/>
            <a:ext cx="3135988" cy="2973878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A63774-F685-37BB-6491-6778651E0F2B}"/>
              </a:ext>
            </a:extLst>
          </p:cNvPr>
          <p:cNvSpPr txBox="1"/>
          <p:nvPr/>
        </p:nvSpPr>
        <p:spPr>
          <a:xfrm>
            <a:off x="1305097" y="4630189"/>
            <a:ext cx="42561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5"/>
              </a:rPr>
              <a:t>https://github.com/timcdlucas/palettetown</a:t>
            </a:r>
            <a:r>
              <a:rPr lang="en-AU" dirty="0"/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7B21A0-5CA2-07A6-3501-C241DC4C3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72547" y="3372889"/>
            <a:ext cx="16002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5533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594A0129-836A-58C3-8236-A99792D27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92A7BEA-7233-464C-D865-4091B68F7D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70" y="2327001"/>
            <a:ext cx="4944949" cy="1944082"/>
          </a:xfrm>
          <a:prstGeom prst="rect">
            <a:avLst/>
          </a:prstGeom>
        </p:spPr>
      </p:pic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67AE4E9D-1D96-D26E-EC6A-4FC2C7BAB9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EFCB7F7F-19A7-65D9-35A7-A6491EAEA64C}"/>
              </a:ext>
            </a:extLst>
          </p:cNvPr>
          <p:cNvSpPr txBox="1"/>
          <p:nvPr/>
        </p:nvSpPr>
        <p:spPr>
          <a:xfrm>
            <a:off x="377801" y="1604924"/>
            <a:ext cx="3961444" cy="23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If you can’t find the colour palette you’re looking for, make up your own!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38352D-05FA-4DD5-6CA5-8643DE0503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26" y="872417"/>
            <a:ext cx="4569878" cy="350839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DE416415-EAF8-B68D-7B11-4E6C7562DD62}"/>
              </a:ext>
            </a:extLst>
          </p:cNvPr>
          <p:cNvSpPr/>
          <p:nvPr/>
        </p:nvSpPr>
        <p:spPr>
          <a:xfrm>
            <a:off x="2718262" y="4123113"/>
            <a:ext cx="2842953" cy="774577"/>
          </a:xfrm>
          <a:custGeom>
            <a:avLst/>
            <a:gdLst>
              <a:gd name="csX0" fmla="*/ 0 w 2926080"/>
              <a:gd name="csY0" fmla="*/ 99753 h 537925"/>
              <a:gd name="csX1" fmla="*/ 731520 w 2926080"/>
              <a:gd name="csY1" fmla="*/ 440574 h 537925"/>
              <a:gd name="csX2" fmla="*/ 2169621 w 2926080"/>
              <a:gd name="csY2" fmla="*/ 507076 h 537925"/>
              <a:gd name="csX3" fmla="*/ 2926080 w 2926080"/>
              <a:gd name="csY3" fmla="*/ 0 h 537925"/>
              <a:gd name="csX0" fmla="*/ 0 w 2842953"/>
              <a:gd name="csY0" fmla="*/ 0 h 792373"/>
              <a:gd name="csX1" fmla="*/ 648393 w 2842953"/>
              <a:gd name="csY1" fmla="*/ 681643 h 792373"/>
              <a:gd name="csX2" fmla="*/ 2086494 w 2842953"/>
              <a:gd name="csY2" fmla="*/ 748145 h 792373"/>
              <a:gd name="csX3" fmla="*/ 2842953 w 2842953"/>
              <a:gd name="csY3" fmla="*/ 241069 h 792373"/>
              <a:gd name="csX0" fmla="*/ 0 w 2842953"/>
              <a:gd name="csY0" fmla="*/ 0 h 774577"/>
              <a:gd name="csX1" fmla="*/ 640080 w 2842953"/>
              <a:gd name="csY1" fmla="*/ 606828 h 774577"/>
              <a:gd name="csX2" fmla="*/ 2086494 w 2842953"/>
              <a:gd name="csY2" fmla="*/ 748145 h 774577"/>
              <a:gd name="csX3" fmla="*/ 2842953 w 2842953"/>
              <a:gd name="csY3" fmla="*/ 241069 h 7745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842953" h="774577">
                <a:moveTo>
                  <a:pt x="0" y="0"/>
                </a:moveTo>
                <a:cubicBezTo>
                  <a:pt x="184958" y="136467"/>
                  <a:pt x="292331" y="482137"/>
                  <a:pt x="640080" y="606828"/>
                </a:cubicBezTo>
                <a:cubicBezTo>
                  <a:pt x="987829" y="731519"/>
                  <a:pt x="1720734" y="821574"/>
                  <a:pt x="2086494" y="748145"/>
                </a:cubicBezTo>
                <a:cubicBezTo>
                  <a:pt x="2452254" y="674716"/>
                  <a:pt x="2647603" y="457892"/>
                  <a:pt x="2842953" y="241069"/>
                </a:cubicBezTo>
              </a:path>
            </a:pathLst>
          </a:custGeom>
          <a:noFill/>
          <a:ln w="38100">
            <a:solidFill>
              <a:srgbClr val="16B1E8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898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>
          <a:extLst>
            <a:ext uri="{FF2B5EF4-FFF2-40B4-BE49-F238E27FC236}">
              <a16:creationId xmlns:a16="http://schemas.microsoft.com/office/drawing/2014/main" id="{2CB708AF-216D-C2D3-D8B0-B73E6764D5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7D2BA44-7698-1195-90B4-A946EBC31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70" y="2327001"/>
            <a:ext cx="4944949" cy="1944082"/>
          </a:xfrm>
          <a:prstGeom prst="rect">
            <a:avLst/>
          </a:prstGeom>
        </p:spPr>
      </p:pic>
      <p:sp>
        <p:nvSpPr>
          <p:cNvPr id="300" name="Google Shape;300;p45">
            <a:extLst>
              <a:ext uri="{FF2B5EF4-FFF2-40B4-BE49-F238E27FC236}">
                <a16:creationId xmlns:a16="http://schemas.microsoft.com/office/drawing/2014/main" id="{1069E5BC-2CBD-1AF1-5DE5-17671D561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Colour is important!</a:t>
            </a:r>
            <a:endParaRPr/>
          </a:p>
        </p:txBody>
      </p:sp>
      <p:sp>
        <p:nvSpPr>
          <p:cNvPr id="302" name="Google Shape;302;p45">
            <a:extLst>
              <a:ext uri="{FF2B5EF4-FFF2-40B4-BE49-F238E27FC236}">
                <a16:creationId xmlns:a16="http://schemas.microsoft.com/office/drawing/2014/main" id="{BED08192-FCA4-7C84-9252-866E7B2E031B}"/>
              </a:ext>
            </a:extLst>
          </p:cNvPr>
          <p:cNvSpPr txBox="1"/>
          <p:nvPr/>
        </p:nvSpPr>
        <p:spPr>
          <a:xfrm>
            <a:off x="377801" y="1604924"/>
            <a:ext cx="3961444" cy="2376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GB" dirty="0"/>
              <a:t>If you can’t find the colour palette you’re looking for, make up your own!</a:t>
            </a:r>
          </a:p>
          <a:p>
            <a:pPr lvl="0" algn="l" rtl="0">
              <a:spcBef>
                <a:spcPts val="0"/>
              </a:spcBef>
              <a:spcAft>
                <a:spcPts val="0"/>
              </a:spcAft>
            </a:pPr>
            <a:endParaRPr lang="en-GB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92E842-5D08-ECB7-5CE3-936DA9DB4C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326" y="872417"/>
            <a:ext cx="4569878" cy="3508390"/>
          </a:xfrm>
          <a:prstGeom prst="rect">
            <a:avLst/>
          </a:prstGeom>
        </p:spPr>
      </p:pic>
      <p:sp>
        <p:nvSpPr>
          <p:cNvPr id="10" name="Freeform 9">
            <a:extLst>
              <a:ext uri="{FF2B5EF4-FFF2-40B4-BE49-F238E27FC236}">
                <a16:creationId xmlns:a16="http://schemas.microsoft.com/office/drawing/2014/main" id="{5A966CFE-1155-1067-D9AE-B3B1F209AFA2}"/>
              </a:ext>
            </a:extLst>
          </p:cNvPr>
          <p:cNvSpPr/>
          <p:nvPr/>
        </p:nvSpPr>
        <p:spPr>
          <a:xfrm>
            <a:off x="2718262" y="4123113"/>
            <a:ext cx="2842953" cy="774577"/>
          </a:xfrm>
          <a:custGeom>
            <a:avLst/>
            <a:gdLst>
              <a:gd name="csX0" fmla="*/ 0 w 2926080"/>
              <a:gd name="csY0" fmla="*/ 99753 h 537925"/>
              <a:gd name="csX1" fmla="*/ 731520 w 2926080"/>
              <a:gd name="csY1" fmla="*/ 440574 h 537925"/>
              <a:gd name="csX2" fmla="*/ 2169621 w 2926080"/>
              <a:gd name="csY2" fmla="*/ 507076 h 537925"/>
              <a:gd name="csX3" fmla="*/ 2926080 w 2926080"/>
              <a:gd name="csY3" fmla="*/ 0 h 537925"/>
              <a:gd name="csX0" fmla="*/ 0 w 2842953"/>
              <a:gd name="csY0" fmla="*/ 0 h 792373"/>
              <a:gd name="csX1" fmla="*/ 648393 w 2842953"/>
              <a:gd name="csY1" fmla="*/ 681643 h 792373"/>
              <a:gd name="csX2" fmla="*/ 2086494 w 2842953"/>
              <a:gd name="csY2" fmla="*/ 748145 h 792373"/>
              <a:gd name="csX3" fmla="*/ 2842953 w 2842953"/>
              <a:gd name="csY3" fmla="*/ 241069 h 792373"/>
              <a:gd name="csX0" fmla="*/ 0 w 2842953"/>
              <a:gd name="csY0" fmla="*/ 0 h 774577"/>
              <a:gd name="csX1" fmla="*/ 640080 w 2842953"/>
              <a:gd name="csY1" fmla="*/ 606828 h 774577"/>
              <a:gd name="csX2" fmla="*/ 2086494 w 2842953"/>
              <a:gd name="csY2" fmla="*/ 748145 h 774577"/>
              <a:gd name="csX3" fmla="*/ 2842953 w 2842953"/>
              <a:gd name="csY3" fmla="*/ 241069 h 7745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2842953" h="774577">
                <a:moveTo>
                  <a:pt x="0" y="0"/>
                </a:moveTo>
                <a:cubicBezTo>
                  <a:pt x="184958" y="136467"/>
                  <a:pt x="292331" y="482137"/>
                  <a:pt x="640080" y="606828"/>
                </a:cubicBezTo>
                <a:cubicBezTo>
                  <a:pt x="987829" y="731519"/>
                  <a:pt x="1720734" y="821574"/>
                  <a:pt x="2086494" y="748145"/>
                </a:cubicBezTo>
                <a:cubicBezTo>
                  <a:pt x="2452254" y="674716"/>
                  <a:pt x="2647603" y="457892"/>
                  <a:pt x="2842953" y="241069"/>
                </a:cubicBezTo>
              </a:path>
            </a:pathLst>
          </a:custGeom>
          <a:noFill/>
          <a:ln w="38100">
            <a:solidFill>
              <a:srgbClr val="16B1E8"/>
            </a:solidFill>
            <a:prstDash val="lgDash"/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C517DD-8B51-8F34-0BF1-6C1966B65CFE}"/>
              </a:ext>
            </a:extLst>
          </p:cNvPr>
          <p:cNvSpPr txBox="1"/>
          <p:nvPr/>
        </p:nvSpPr>
        <p:spPr>
          <a:xfrm>
            <a:off x="3366654" y="117152"/>
            <a:ext cx="7481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hlinkClick r:id="rId5"/>
              </a:rPr>
              <a:t>https://mccarthy-m-g.github.io/palettes/articles/creating-packages.html</a:t>
            </a:r>
            <a:r>
              <a:rPr lang="en-AU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42963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diversion: I love maps</a:t>
            </a: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Background should be distinct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Beware blue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Consider detail carefully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Keep track of scale, projection + aggregation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dirty="0"/>
              <a:t>And all of the other rules apply too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3B5E7B-83E5-F066-5FC3-FA45D1AC2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1C55C-7BC5-A379-3A92-BDADC70BC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/>
              <a:t>This afternoon, we will: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5DA80-61FC-FEDF-3742-6FB725B25D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en-AU" dirty="0"/>
              <a:t>Talk through some tips/tricks/rules of thumb for visualisation</a:t>
            </a:r>
          </a:p>
          <a:p>
            <a:pPr>
              <a:buAutoNum type="arabicPeriod"/>
            </a:pPr>
            <a:r>
              <a:rPr lang="en-AU" dirty="0"/>
              <a:t>Workshop the visualisations we’re working on together</a:t>
            </a:r>
          </a:p>
          <a:p>
            <a:pPr marL="114300" indent="0">
              <a:buNone/>
            </a:pPr>
            <a:r>
              <a:rPr lang="en-AU" dirty="0"/>
              <a:t>	Pick a visualisation from your manuscript, and we will peer review</a:t>
            </a:r>
          </a:p>
        </p:txBody>
      </p:sp>
    </p:spTree>
    <p:extLst>
      <p:ext uri="{BB962C8B-B14F-4D97-AF65-F5344CB8AC3E}">
        <p14:creationId xmlns:p14="http://schemas.microsoft.com/office/powerpoint/2010/main" val="20823380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E66CF047-5B37-C45E-59D0-57CD76AC52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8E76D70E-633F-9F1D-3FAE-617D5B515C5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68453"/>
          <a:stretch>
            <a:fillRect/>
          </a:stretch>
        </p:blipFill>
        <p:spPr>
          <a:xfrm>
            <a:off x="89819" y="359325"/>
            <a:ext cx="4850777" cy="1395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0464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21F293A0-8996-E312-1E60-7C8E13F57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C16C62-B1D1-0D47-673C-788635BDB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D5CD27A-44ED-5153-142F-E7E6D14C85C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60377"/>
          <a:stretch>
            <a:fillRect/>
          </a:stretch>
        </p:blipFill>
        <p:spPr>
          <a:xfrm>
            <a:off x="89819" y="359324"/>
            <a:ext cx="4850777" cy="17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91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1AE3F3FA-43F9-5578-0752-27977A00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A4E952-C0DB-0104-70EC-09C4DE022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EB183E-29EA-5E78-E2BC-464D5F985A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32DE71-1463-FA78-773C-CAC22C33E55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54439"/>
          <a:stretch>
            <a:fillRect/>
          </a:stretch>
        </p:blipFill>
        <p:spPr>
          <a:xfrm>
            <a:off x="89819" y="359324"/>
            <a:ext cx="4850777" cy="20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7360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EA1CA076-1967-C06C-F857-EF30EEB0F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B1B7141-1D10-A610-76F5-CD360B9A6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A616F9F-96EB-AC98-9751-155356250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60D559-19D8-335D-1EEA-18D4D4A2C6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84297D0-E3F6-FC32-3EDB-09F36B091F6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48263"/>
          <a:stretch>
            <a:fillRect/>
          </a:stretch>
        </p:blipFill>
        <p:spPr>
          <a:xfrm>
            <a:off x="89819" y="359324"/>
            <a:ext cx="4850777" cy="228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967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A0729DC2-60D3-DD85-6574-1F2BF07D5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BA94996-EF84-7DD2-0C4C-CF58B1D2A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71FB78-CA5E-A165-8686-3A61BC3C4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169D88-F9ED-A4A1-FF04-7DDB9D38F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DAAC28-B9C3-60A2-82D2-A1A2E822EA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82EF029-6A01-2306-A4D8-261916132AF0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" b="26885"/>
          <a:stretch>
            <a:fillRect/>
          </a:stretch>
        </p:blipFill>
        <p:spPr>
          <a:xfrm>
            <a:off x="89819" y="359323"/>
            <a:ext cx="4850777" cy="3235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4086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766E9C9A-67B4-40AA-4401-19F1574D9F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3F8087A-5394-7664-9D77-32F359266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27EB1BE-0C67-C1F7-8231-7E07EC86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5F86F-F75D-9EDB-6580-74090D9C3F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206DB3-D6CC-A23C-6330-7BAAD2D3D1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3B38961-348C-624B-6108-46930E002E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D0A1123-06A1-0F3C-347D-CC2ACA9694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" b="14771"/>
          <a:stretch>
            <a:fillRect/>
          </a:stretch>
        </p:blipFill>
        <p:spPr>
          <a:xfrm>
            <a:off x="89819" y="359323"/>
            <a:ext cx="4850777" cy="3771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6262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3BE5E79D-E43D-99AD-8464-326338C22F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21B344A-0608-3F76-2670-74D53F7FF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DB682-B355-7350-2016-A9592B1B50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D84B5A-D015-B1AB-892F-A43DDE00C9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15EDC45-800A-984E-DB3E-61C9A76358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2F31FDA-9751-6007-172D-8152DAAE76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2651405-0F53-A3F5-4F0A-5406501722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907E575-AC65-FD3A-1693-8E009FA208D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8833"/>
          <a:stretch>
            <a:fillRect/>
          </a:stretch>
        </p:blipFill>
        <p:spPr>
          <a:xfrm>
            <a:off x="89819" y="359323"/>
            <a:ext cx="4850777" cy="4034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00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FB387E03-49DE-0C57-F54F-0B3AA84784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3CC4BE7-3C4A-7E3C-7821-7F03387A9B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783D753-F531-A5B2-E8DB-4ADAA271B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8FDBAA-7BBB-860B-4916-61ABF3F607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C449B5-55A0-63B1-64A8-AA8E0129C7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3AA906-A5E7-D40C-4520-3266585AB4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F02FEFD-C76F-BB51-53A3-A6BA016032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C14D69A-5A73-50D4-9D07-BF96F132BF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6630" y="1321970"/>
            <a:ext cx="3967551" cy="249955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B0B48F-98FF-018C-CFF6-E3CE4C7EE5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19" y="359322"/>
            <a:ext cx="4850777" cy="442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527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>
          <a:extLst>
            <a:ext uri="{FF2B5EF4-FFF2-40B4-BE49-F238E27FC236}">
              <a16:creationId xmlns:a16="http://schemas.microsoft.com/office/drawing/2014/main" id="{0C1A72BC-D90F-8087-DA9A-CB2BA15C4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">
            <a:extLst>
              <a:ext uri="{FF2B5EF4-FFF2-40B4-BE49-F238E27FC236}">
                <a16:creationId xmlns:a16="http://schemas.microsoft.com/office/drawing/2014/main" id="{57F77E71-1A0E-7BD2-B3C5-F6E3B772072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8285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if in doubt …</a:t>
            </a:r>
            <a:endParaRPr/>
          </a:p>
        </p:txBody>
      </p:sp>
      <p:sp>
        <p:nvSpPr>
          <p:cNvPr id="358" name="Google Shape;358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get another opinion!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(2015). Beyond bar and line graphs: time for a new data presentation paradigm. </a:t>
            </a:r>
            <a:r>
              <a:rPr lang="en" sz="1400" i="1">
                <a:solidFill>
                  <a:srgbClr val="222222"/>
                </a:solidFill>
              </a:rPr>
              <a:t>PLoS biology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</a:t>
            </a:r>
            <a:r>
              <a:rPr lang="en" sz="1400">
                <a:solidFill>
                  <a:schemeClr val="dk1"/>
                </a:solidFill>
              </a:rPr>
              <a:t>10.1371/journal. Pbio.1002128</a:t>
            </a:r>
            <a:endParaRPr sz="1400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Weissgerber et al. (2019). Reveal, don’t conceal: transforming data visualization to improve transparency. </a:t>
            </a:r>
            <a:r>
              <a:rPr lang="en" sz="1400" i="1">
                <a:solidFill>
                  <a:srgbClr val="222222"/>
                </a:solidFill>
              </a:rPr>
              <a:t>Circulation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  <a:highlight>
                  <a:srgbClr val="FFFFFF"/>
                </a:highlight>
              </a:rPr>
              <a:t>10.1161/CIRCULATIONAHA.118.037777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Midway (2020). Principles of effective data visualization. </a:t>
            </a:r>
            <a:r>
              <a:rPr lang="en" sz="1400" i="1">
                <a:solidFill>
                  <a:srgbClr val="222222"/>
                </a:solidFill>
              </a:rPr>
              <a:t>Patterns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lang="en" sz="1400">
                <a:solidFill>
                  <a:srgbClr val="222222"/>
                </a:solidFill>
              </a:rPr>
              <a:t>doi: </a:t>
            </a:r>
            <a:r>
              <a:rPr lang="en" sz="1400">
                <a:solidFill>
                  <a:schemeClr val="dk1"/>
                </a:solidFill>
              </a:rPr>
              <a:t>10.1016/j.patter.2020.100141</a:t>
            </a:r>
            <a:endParaRPr sz="14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-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Hehman &amp; Xie (2021). Doing better data visualization. </a:t>
            </a:r>
            <a:r>
              <a:rPr lang="en" sz="1400" i="1">
                <a:solidFill>
                  <a:srgbClr val="222222"/>
                </a:solidFill>
              </a:rPr>
              <a:t>Advances in Methods and Practices in Psychological Science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, doi: 10.1177/25152459211045334.</a:t>
            </a:r>
            <a:endParaRPr sz="14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186" y="946368"/>
            <a:ext cx="4426801" cy="357666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54"/>
          <p:cNvSpPr txBox="1">
            <a:spLocks noGrp="1"/>
          </p:cNvSpPr>
          <p:nvPr>
            <p:ph type="body" idx="1"/>
          </p:nvPr>
        </p:nvSpPr>
        <p:spPr>
          <a:xfrm>
            <a:off x="311700" y="282800"/>
            <a:ext cx="4426800" cy="24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… and reconsider that pie chart!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A3CE79-29C1-B0BD-AEB7-69DE972CF74F}"/>
              </a:ext>
            </a:extLst>
          </p:cNvPr>
          <p:cNvSpPr txBox="1"/>
          <p:nvPr/>
        </p:nvSpPr>
        <p:spPr>
          <a:xfrm>
            <a:off x="5097517" y="946368"/>
            <a:ext cx="39308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Hill, Andrew. "Are pie charts evil? An assessment of the value of pie and donut charts compared to bar charts." </a:t>
            </a:r>
            <a:r>
              <a:rPr lang="en-US" altLang="en-US" sz="1200" i="1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Information Visualization</a:t>
            </a:r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 24, no. 1 (2025): 3-23.</a:t>
            </a:r>
          </a:p>
          <a:p>
            <a:endParaRPr lang="en-US" altLang="en-US" sz="1200" dirty="0">
              <a:solidFill>
                <a:srgbClr val="222222"/>
              </a:solidFill>
              <a:latin typeface="+mn-lt"/>
              <a:cs typeface="Arial" panose="020B0604020202020204" pitchFamily="34" charset="0"/>
            </a:endParaRPr>
          </a:p>
          <a:p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Bertini, Enrico, Niklas Elmqvist, and Thomas </a:t>
            </a:r>
            <a:r>
              <a:rPr lang="en-US" altLang="en-US" sz="1200" dirty="0" err="1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Wischgoll</a:t>
            </a:r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. "Judgment error in pie chart variations." In </a:t>
            </a:r>
            <a:r>
              <a:rPr lang="en-US" altLang="en-US" sz="1200" i="1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Proceedings of the </a:t>
            </a:r>
            <a:r>
              <a:rPr lang="en-US" altLang="en-US" sz="1200" i="1" dirty="0" err="1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Eurographics</a:t>
            </a:r>
            <a:r>
              <a:rPr lang="en-US" altLang="en-US" sz="1200" i="1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/IEEE VGTC conference on visualization: Short papers</a:t>
            </a:r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, pp. 91-95. 2016.</a:t>
            </a:r>
            <a:endParaRPr lang="en-US" altLang="en-US" sz="1200" dirty="0">
              <a:solidFill>
                <a:schemeClr val="tx1"/>
              </a:solidFill>
              <a:latin typeface="+mn-lt"/>
            </a:endParaRPr>
          </a:p>
          <a:p>
            <a:endParaRPr lang="en-AU" sz="1200" dirty="0">
              <a:latin typeface="+mn-lt"/>
            </a:endParaRPr>
          </a:p>
          <a:p>
            <a:r>
              <a:rPr lang="en-US" altLang="en-US" sz="1200" dirty="0" err="1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Siirtola</a:t>
            </a:r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, Harri. "The cost of pie charts." In </a:t>
            </a:r>
            <a:r>
              <a:rPr lang="en-US" altLang="en-US" sz="1200" i="1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2019 23rd International Conference Information </a:t>
            </a:r>
            <a:r>
              <a:rPr lang="en-US" altLang="en-US" sz="1200" i="1" dirty="0" err="1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Visualisation</a:t>
            </a:r>
            <a:r>
              <a:rPr lang="en-US" altLang="en-US" sz="1200" i="1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 (IV)</a:t>
            </a:r>
            <a:r>
              <a:rPr lang="en-US" altLang="en-US" sz="1200" dirty="0">
                <a:solidFill>
                  <a:srgbClr val="222222"/>
                </a:solidFill>
                <a:latin typeface="+mn-lt"/>
                <a:cs typeface="Arial" panose="020B0604020202020204" pitchFamily="34" charset="0"/>
              </a:rPr>
              <a:t>, pp. 151-156. IEEE, 2019.</a:t>
            </a:r>
            <a:endParaRPr lang="en-US" altLang="en-US" sz="1200" dirty="0">
              <a:solidFill>
                <a:schemeClr val="tx1"/>
              </a:solidFill>
              <a:latin typeface="+mn-lt"/>
            </a:endParaRPr>
          </a:p>
          <a:p>
            <a:endParaRPr lang="en-AU" sz="1200" dirty="0">
              <a:latin typeface="+mn-lt"/>
            </a:endParaRPr>
          </a:p>
          <a:p>
            <a:endParaRPr lang="en-AU" sz="1200" dirty="0">
              <a:latin typeface="+mn-l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Time for a quiz!</a:t>
            </a:r>
            <a:endParaRPr dirty="0"/>
          </a:p>
        </p:txBody>
      </p:sp>
      <p:sp>
        <p:nvSpPr>
          <p:cNvPr id="370" name="Google Shape;370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114300" lvl="0" indent="0">
              <a:buNone/>
            </a:pPr>
            <a:r>
              <a:rPr lang="en-GB" dirty="0">
                <a:hlinkClick r:id="rId3"/>
              </a:rPr>
              <a:t>https://www.matplotlib-journey.com/bonus/design-principles</a:t>
            </a:r>
            <a:r>
              <a:rPr lang="en-GB" dirty="0"/>
              <a:t> </a:t>
            </a:r>
            <a:endParaRPr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>
          <a:extLst>
            <a:ext uri="{FF2B5EF4-FFF2-40B4-BE49-F238E27FC236}">
              <a16:creationId xmlns:a16="http://schemas.microsoft.com/office/drawing/2014/main" id="{347A3D1D-0469-A971-6627-D82335F7B8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74;p16">
            <a:extLst>
              <a:ext uri="{FF2B5EF4-FFF2-40B4-BE49-F238E27FC236}">
                <a16:creationId xmlns:a16="http://schemas.microsoft.com/office/drawing/2014/main" id="{0601E956-62BC-F6FE-74C2-7360CAB4B527}"/>
              </a:ext>
            </a:extLst>
          </p:cNvPr>
          <p:cNvSpPr txBox="1">
            <a:spLocks/>
          </p:cNvSpPr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Arial"/>
              <a:buAutoNum type="arabicPeriod"/>
            </a:pPr>
            <a:r>
              <a:rPr lang="en-GB"/>
              <a:t>Show the data</a:t>
            </a:r>
          </a:p>
          <a:p>
            <a:pPr>
              <a:buFont typeface="Arial"/>
              <a:buAutoNum type="arabicPeriod"/>
            </a:pPr>
            <a:r>
              <a:rPr lang="en-GB"/>
              <a:t>But don’t show too much</a:t>
            </a:r>
          </a:p>
          <a:p>
            <a:pPr>
              <a:buFont typeface="Arial"/>
              <a:buAutoNum type="arabicPeriod"/>
            </a:pPr>
            <a:r>
              <a:rPr lang="en-GB"/>
              <a:t>Uncertainty is important</a:t>
            </a:r>
          </a:p>
          <a:p>
            <a:pPr>
              <a:buFont typeface="Arial"/>
              <a:buAutoNum type="arabicPeriod"/>
            </a:pPr>
            <a:r>
              <a:rPr lang="en-GB"/>
              <a:t>And so is proportion</a:t>
            </a:r>
          </a:p>
          <a:p>
            <a:pPr>
              <a:buFont typeface="Arial"/>
              <a:buAutoNum type="arabicPeriod"/>
            </a:pPr>
            <a:r>
              <a:rPr lang="en-GB"/>
              <a:t>And colour</a:t>
            </a:r>
          </a:p>
          <a:p>
            <a:pPr>
              <a:buFont typeface="Arial"/>
              <a:buAutoNum type="arabicPeriod"/>
            </a:pPr>
            <a:r>
              <a:rPr lang="en-GB"/>
              <a:t>And finally, if in doubt … get another opinion!</a:t>
            </a:r>
            <a:endParaRPr lang="en-GB" dirty="0"/>
          </a:p>
        </p:txBody>
      </p:sp>
      <p:sp>
        <p:nvSpPr>
          <p:cNvPr id="369" name="Google Shape;369;p55">
            <a:extLst>
              <a:ext uri="{FF2B5EF4-FFF2-40B4-BE49-F238E27FC236}">
                <a16:creationId xmlns:a16="http://schemas.microsoft.com/office/drawing/2014/main" id="{4CD52FE5-76F2-0DA7-DAF6-E52EB342147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summary ..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306758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212" y="1236475"/>
            <a:ext cx="6741577" cy="3587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56"/>
          <p:cNvSpPr txBox="1">
            <a:spLocks noGrp="1"/>
          </p:cNvSpPr>
          <p:nvPr>
            <p:ph type="subTitle" idx="4294967295"/>
          </p:nvPr>
        </p:nvSpPr>
        <p:spPr>
          <a:xfrm>
            <a:off x="311700" y="2509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800">
                <a:solidFill>
                  <a:srgbClr val="00FF00"/>
                </a:solidFill>
                <a:latin typeface="Comic Sans MS"/>
                <a:ea typeface="Comic Sans MS"/>
                <a:cs typeface="Comic Sans MS"/>
                <a:sym typeface="Comic Sans MS"/>
              </a:rPr>
              <a:t>~ Let’s compare notes ~</a:t>
            </a:r>
            <a:endParaRPr sz="3800">
              <a:solidFill>
                <a:srgbClr val="00FF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principles for visualising data …</a:t>
            </a:r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Show the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But don’t show too much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Uncertainty is important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And so is </a:t>
            </a:r>
            <a:r>
              <a:rPr lang="en-GB" dirty="0"/>
              <a:t>proportion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And </a:t>
            </a:r>
            <a:r>
              <a:rPr lang="en" dirty="0" err="1"/>
              <a:t>colour</a:t>
            </a:r>
            <a:endParaRPr lang="en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dirty="0"/>
              <a:t>And finally, if in doubt … get another opinion!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/>
          <p:cNvPicPr preferRelativeResize="0"/>
          <p:nvPr/>
        </p:nvPicPr>
        <p:blipFill rotWithShape="1">
          <a:blip r:embed="rId3">
            <a:alphaModFix/>
          </a:blip>
          <a:srcRect r="79918" b="34426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>
          <a:extLst>
            <a:ext uri="{FF2B5EF4-FFF2-40B4-BE49-F238E27FC236}">
              <a16:creationId xmlns:a16="http://schemas.microsoft.com/office/drawing/2014/main" id="{C8B551AE-681A-07F6-2635-EA8C5FE7C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7">
            <a:extLst>
              <a:ext uri="{FF2B5EF4-FFF2-40B4-BE49-F238E27FC236}">
                <a16:creationId xmlns:a16="http://schemas.microsoft.com/office/drawing/2014/main" id="{DCEC2A7C-B4DA-5124-A534-70A9E7EF91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79918" b="34426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7">
            <a:extLst>
              <a:ext uri="{FF2B5EF4-FFF2-40B4-BE49-F238E27FC236}">
                <a16:creationId xmlns:a16="http://schemas.microsoft.com/office/drawing/2014/main" id="{46CE9A67-8B25-D060-BC9B-94AB37CACF5A}"/>
              </a:ext>
            </a:extLst>
          </p:cNvPr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7">
            <a:extLst>
              <a:ext uri="{FF2B5EF4-FFF2-40B4-BE49-F238E27FC236}">
                <a16:creationId xmlns:a16="http://schemas.microsoft.com/office/drawing/2014/main" id="{924C958E-ADF6-866C-0FCC-ED627D06F2BD}"/>
              </a:ext>
            </a:extLst>
          </p:cNvPr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3A5D31-2B0A-8132-8343-0A36929A3D4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11665"/>
          <a:stretch>
            <a:fillRect/>
          </a:stretch>
        </p:blipFill>
        <p:spPr>
          <a:xfrm>
            <a:off x="4754880" y="1501551"/>
            <a:ext cx="3374967" cy="214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9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8"/>
          <p:cNvPicPr preferRelativeResize="0"/>
          <p:nvPr/>
        </p:nvPicPr>
        <p:blipFill rotWithShape="1">
          <a:blip r:embed="rId3">
            <a:alphaModFix/>
          </a:blip>
          <a:srcRect r="79918" b="34426"/>
          <a:stretch/>
        </p:blipFill>
        <p:spPr>
          <a:xfrm>
            <a:off x="1997925" y="1017725"/>
            <a:ext cx="1372477" cy="250552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/>
          <p:nvPr/>
        </p:nvSpPr>
        <p:spPr>
          <a:xfrm>
            <a:off x="3271050" y="1222825"/>
            <a:ext cx="290400" cy="2139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Show the data</a:t>
            </a:r>
            <a:endParaRPr/>
          </a:p>
        </p:txBody>
      </p:sp>
      <p:sp>
        <p:nvSpPr>
          <p:cNvPr id="89" name="Google Shape;89;p18"/>
          <p:cNvSpPr txBox="1"/>
          <p:nvPr/>
        </p:nvSpPr>
        <p:spPr>
          <a:xfrm>
            <a:off x="542600" y="1617375"/>
            <a:ext cx="1238100" cy="6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Weissgerber et al., 2015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1476</TotalTime>
  <Words>814</Words>
  <Application>Microsoft Macintosh PowerPoint</Application>
  <PresentationFormat>On-screen Show (16:9)</PresentationFormat>
  <Paragraphs>132</Paragraphs>
  <Slides>53</Slides>
  <Notes>50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7" baseType="lpstr">
      <vt:lpstr>Comic Sans MS</vt:lpstr>
      <vt:lpstr>Lucida Blackletter</vt:lpstr>
      <vt:lpstr>Arial</vt:lpstr>
      <vt:lpstr>Simple Light</vt:lpstr>
      <vt:lpstr>Visualising data &amp; other horror stories</vt:lpstr>
      <vt:lpstr>Preface</vt:lpstr>
      <vt:lpstr>Preface</vt:lpstr>
      <vt:lpstr>This afternoon, we will:</vt:lpstr>
      <vt:lpstr>Resources</vt:lpstr>
      <vt:lpstr>Some principles for visualising data …</vt:lpstr>
      <vt:lpstr>PowerPoint Presentation</vt:lpstr>
      <vt:lpstr>PowerPoint Presentation</vt:lpstr>
      <vt:lpstr>Show the data</vt:lpstr>
      <vt:lpstr>Show the data</vt:lpstr>
      <vt:lpstr>Show the data</vt:lpstr>
      <vt:lpstr>Show the data</vt:lpstr>
      <vt:lpstr>Show the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Less may be more</vt:lpstr>
      <vt:lpstr>Less may be more</vt:lpstr>
      <vt:lpstr>Less may be more</vt:lpstr>
      <vt:lpstr>Summary statistics can be misleading</vt:lpstr>
      <vt:lpstr>PowerPoint Presentation</vt:lpstr>
      <vt:lpstr>Keep it simple</vt:lpstr>
      <vt:lpstr>Keep it simple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Colour is important!</vt:lpstr>
      <vt:lpstr>A little diversion: I love 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Finally, if in doubt …</vt:lpstr>
      <vt:lpstr>Finally, if in doubt …</vt:lpstr>
      <vt:lpstr>PowerPoint Presentation</vt:lpstr>
      <vt:lpstr>Time for a quiz!</vt:lpstr>
      <vt:lpstr>In summary 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Lucy Harrison</cp:lastModifiedBy>
  <cp:revision>7</cp:revision>
  <dcterms:modified xsi:type="dcterms:W3CDTF">2026-01-28T13:38:37Z</dcterms:modified>
</cp:coreProperties>
</file>